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74" r:id="rId4"/>
    <p:sldId id="292" r:id="rId5"/>
    <p:sldId id="293" r:id="rId6"/>
    <p:sldId id="277" r:id="rId7"/>
  </p:sldIdLst>
  <p:sldSz cx="12192000" cy="6858000"/>
  <p:notesSz cx="6858000" cy="9144000"/>
  <p:embeddedFontLst>
    <p:embeddedFont>
      <p:font typeface="Hubot-Sans Black" charset="0"/>
      <p:bold r:id="rId11"/>
    </p:embeddedFont>
    <p:embeddedFont>
      <p:font typeface="Hubot-Sans Light" charset="0"/>
      <p:regular r:id="rId12"/>
    </p:embeddedFont>
    <p:embeddedFont>
      <p:font typeface="Calibri" panose="020F0502020204030204" charset="0"/>
      <p:regular r:id="rId13"/>
      <p:bold r:id="rId14"/>
      <p:italic r:id="rId15"/>
      <p:boldItalic r:id="rId16"/>
    </p:embeddedFont>
    <p:embeddedFont>
      <p:font typeface="Microsoft YaHei" panose="020B0503020204020204" charset="-122"/>
      <p:regular r:id="rId17"/>
    </p:embeddedFont>
  </p:embeddedFontLst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8" userDrawn="1">
          <p15:clr>
            <a:srgbClr val="A4A3A4"/>
          </p15:clr>
        </p15:guide>
        <p15:guide id="2" pos="3839" userDrawn="1">
          <p15:clr>
            <a:srgbClr val="A4A3A4"/>
          </p15:clr>
        </p15:guide>
        <p15:guide id="3" pos="7492" userDrawn="1">
          <p15:clr>
            <a:srgbClr val="A4A3A4"/>
          </p15:clr>
        </p15:guide>
        <p15:guide id="4" pos="317" userDrawn="1">
          <p15:clr>
            <a:srgbClr val="A4A3A4"/>
          </p15:clr>
        </p15:guide>
        <p15:guide id="5" pos="6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086E"/>
    <a:srgbClr val="9F2FFE"/>
    <a:srgbClr val="EBE0F4"/>
    <a:srgbClr val="BD74FA"/>
    <a:srgbClr val="9A23FF"/>
    <a:srgbClr val="6211BC"/>
    <a:srgbClr val="18043F"/>
    <a:srgbClr val="E4C3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698"/>
        <p:guide pos="3839"/>
        <p:guide pos="7492"/>
        <p:guide pos="317"/>
        <p:guide pos="6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13.xml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tags" Target="../tags/tag3.xml"/><Relationship Id="rId3" Type="http://schemas.openxmlformats.org/officeDocument/2006/relationships/image" Target="../media/image2.jpeg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t="8000" r="1677"/>
          <a:stretch>
            <a:fillRect/>
          </a:stretch>
        </p:blipFill>
        <p:spPr>
          <a:xfrm>
            <a:off x="0" y="0"/>
            <a:ext cx="1222121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3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 l="2279" t="1509" r="1400" b="6398"/>
          <a:stretch>
            <a:fillRect/>
          </a:stretch>
        </p:blipFill>
        <p:spPr>
          <a:xfrm>
            <a:off x="635" y="0"/>
            <a:ext cx="12209780" cy="685863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635" y="0"/>
            <a:ext cx="12209780" cy="6858000"/>
          </a:xfrm>
          <a:prstGeom prst="rect">
            <a:avLst/>
          </a:prstGeom>
          <a:gradFill>
            <a:gsLst>
              <a:gs pos="29000">
                <a:srgbClr val="24086E">
                  <a:alpha val="42000"/>
                </a:srgbClr>
              </a:gs>
              <a:gs pos="100000">
                <a:srgbClr val="24086E">
                  <a:alpha val="53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333"/>
          <p:cNvPicPr>
            <a:picLocks noChangeAspect="1"/>
          </p:cNvPicPr>
          <p:nvPr userDrawn="1"/>
        </p:nvPicPr>
        <p:blipFill>
          <a:blip r:embed="rId2"/>
          <a:srcRect l="4193" t="1098" r="247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3"/>
            </p:custDataLst>
          </p:nvPr>
        </p:nvSpPr>
        <p:spPr>
          <a:xfrm>
            <a:off x="635" y="0"/>
            <a:ext cx="12190730" cy="6858000"/>
          </a:xfrm>
          <a:prstGeom prst="rect">
            <a:avLst/>
          </a:prstGeom>
          <a:gradFill>
            <a:gsLst>
              <a:gs pos="16000">
                <a:srgbClr val="24086E">
                  <a:alpha val="30000"/>
                </a:srgbClr>
              </a:gs>
              <a:gs pos="100000">
                <a:srgbClr val="24086E">
                  <a:alpha val="89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866775" y="1892935"/>
            <a:ext cx="6476365" cy="17849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l">
              <a:lnSpc>
                <a:spcPct val="80000"/>
              </a:lnSpc>
              <a:buClrTx/>
              <a:buSzTx/>
              <a:buFontTx/>
            </a:pPr>
            <a:r>
              <a:rPr lang="en-US" altLang="zh-CN" sz="7200" cap="all">
                <a:gradFill>
                  <a:gsLst>
                    <a:gs pos="13000">
                      <a:srgbClr val="9A23FF"/>
                    </a:gs>
                    <a:gs pos="78000">
                      <a:schemeClr val="bg1"/>
                    </a:gs>
                  </a:gsLst>
                  <a:lin ang="16200000" scaled="0"/>
                </a:gradFill>
                <a:uFillTx/>
                <a:latin typeface="Hubot-Sans Black" charset="0"/>
                <a:cs typeface="Hubot-Sans Black" charset="0"/>
                <a:sym typeface="+mn-ea"/>
              </a:rPr>
              <a:t>      Riskgpt</a:t>
            </a:r>
            <a:r>
              <a:rPr lang="zh-CN" altLang="en-US" sz="7200" cap="all">
                <a:gradFill>
                  <a:gsLst>
                    <a:gs pos="13000">
                      <a:srgbClr val="9A23FF"/>
                    </a:gs>
                    <a:gs pos="78000">
                      <a:schemeClr val="bg1"/>
                    </a:gs>
                  </a:gsLst>
                  <a:lin ang="16200000" scaled="0"/>
                </a:gradFill>
                <a:uFillTx/>
                <a:latin typeface="Hubot-Sans Black" charset="0"/>
                <a:cs typeface="Hubot-Sans Black" charset="0"/>
                <a:sym typeface="+mn-ea"/>
              </a:rPr>
              <a:t> </a:t>
            </a:r>
            <a:endParaRPr lang="zh-CN" altLang="en-US" sz="7200" cap="all">
              <a:gradFill>
                <a:gsLst>
                  <a:gs pos="13000">
                    <a:srgbClr val="9A23FF"/>
                  </a:gs>
                  <a:gs pos="78000">
                    <a:schemeClr val="bg1"/>
                  </a:gs>
                </a:gsLst>
                <a:lin ang="16200000" scaled="0"/>
              </a:gradFill>
              <a:uFillTx/>
              <a:latin typeface="Hubot-Sans Black" charset="0"/>
              <a:cs typeface="Hubot-Sans Black" charset="0"/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967740" y="2783205"/>
            <a:ext cx="7634605" cy="1445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lvl="0" algn="l">
              <a:buClrTx/>
              <a:buSzTx/>
              <a:buFontTx/>
            </a:pPr>
            <a:r>
              <a:rPr lang="en-US" altLang="en-US" sz="2200">
                <a:solidFill>
                  <a:schemeClr val="bg1"/>
                </a:solidFill>
                <a:latin typeface="Hubot-Sans Light" charset="0"/>
                <a:cs typeface="Hubot-Sans Light" charset="0"/>
                <a:sym typeface="+mn-ea"/>
              </a:rPr>
              <a:t> AI-Powered real time Supply Chain Disruption Assistant</a:t>
            </a:r>
            <a:endParaRPr lang="en-US" altLang="en-US" sz="2200">
              <a:solidFill>
                <a:schemeClr val="bg1"/>
              </a:solidFill>
              <a:latin typeface="Hubot-Sans Light" charset="0"/>
              <a:cs typeface="Hubot-Sans Light" charset="0"/>
              <a:sym typeface="+mn-ea"/>
            </a:endParaRPr>
          </a:p>
          <a:p>
            <a:pPr lvl="0" algn="l">
              <a:buClrTx/>
              <a:buSzTx/>
              <a:buFontTx/>
            </a:pPr>
            <a:endParaRPr lang="en-US" altLang="en-US" sz="2200">
              <a:solidFill>
                <a:schemeClr val="bg1"/>
              </a:solidFill>
              <a:latin typeface="Hubot-Sans Light" charset="0"/>
              <a:cs typeface="Hubot-Sans Light" charset="0"/>
              <a:sym typeface="+mn-ea"/>
            </a:endParaRPr>
          </a:p>
          <a:p>
            <a:pPr lvl="0" algn="l">
              <a:buClrTx/>
              <a:buSzTx/>
              <a:buFontTx/>
            </a:pPr>
            <a:r>
              <a:rPr lang="en-US" altLang="en-US" sz="2200" b="1">
                <a:solidFill>
                  <a:schemeClr val="bg1"/>
                </a:solidFill>
                <a:latin typeface="Hubot-Sans Light" charset="0"/>
                <a:cs typeface="Hubot-Sans Light" charset="0"/>
                <a:sym typeface="+mn-ea"/>
              </a:rPr>
              <a:t>presented by: Mohsin Arif</a:t>
            </a:r>
            <a:endParaRPr lang="en-US" altLang="en-US" sz="2200" b="1">
              <a:solidFill>
                <a:schemeClr val="bg1"/>
              </a:solidFill>
              <a:latin typeface="Hubot-Sans Light" charset="0"/>
              <a:cs typeface="Hubot-Sans Light" charset="0"/>
              <a:sym typeface="+mn-ea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04190" y="6452235"/>
            <a:ext cx="617220" cy="146050"/>
            <a:chOff x="6551" y="8832"/>
            <a:chExt cx="1035" cy="312"/>
          </a:xfrm>
          <a:gradFill>
            <a:gsLst>
              <a:gs pos="0">
                <a:srgbClr val="9F2FFE">
                  <a:alpha val="0"/>
                </a:srgbClr>
              </a:gs>
              <a:gs pos="100000">
                <a:srgbClr val="9F2FFE"/>
              </a:gs>
            </a:gsLst>
            <a:lin ang="0" scaled="0"/>
          </a:gradFill>
        </p:grpSpPr>
        <p:sp>
          <p:nvSpPr>
            <p:cNvPr id="10" name="平行四边形 9"/>
            <p:cNvSpPr/>
            <p:nvPr/>
          </p:nvSpPr>
          <p:spPr>
            <a:xfrm>
              <a:off x="6551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平行四边形 13"/>
            <p:cNvSpPr/>
            <p:nvPr>
              <p:custDataLst>
                <p:tags r:id="rId2"/>
              </p:custDataLst>
            </p:nvPr>
          </p:nvSpPr>
          <p:spPr>
            <a:xfrm>
              <a:off x="6810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平行四边形 14"/>
            <p:cNvSpPr/>
            <p:nvPr>
              <p:custDataLst>
                <p:tags r:id="rId3"/>
              </p:custDataLst>
            </p:nvPr>
          </p:nvSpPr>
          <p:spPr>
            <a:xfrm>
              <a:off x="7069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平行四边形 15"/>
            <p:cNvSpPr/>
            <p:nvPr>
              <p:custDataLst>
                <p:tags r:id="rId4"/>
              </p:custDataLst>
            </p:nvPr>
          </p:nvSpPr>
          <p:spPr>
            <a:xfrm>
              <a:off x="7328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18" name="直接连接符 17"/>
          <p:cNvCxnSpPr/>
          <p:nvPr/>
        </p:nvCxnSpPr>
        <p:spPr>
          <a:xfrm>
            <a:off x="1928495" y="6544310"/>
            <a:ext cx="8953500" cy="0"/>
          </a:xfrm>
          <a:prstGeom prst="line">
            <a:avLst/>
          </a:prstGeom>
          <a:ln>
            <a:gradFill>
              <a:gsLst>
                <a:gs pos="0">
                  <a:srgbClr val="9F2FFE"/>
                </a:gs>
                <a:gs pos="100000">
                  <a:srgbClr val="9F2FFE">
                    <a:alpha val="29000"/>
                  </a:srgbClr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247650" y="204470"/>
            <a:ext cx="11694160" cy="60928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en-US" sz="4000">
                <a:solidFill>
                  <a:schemeClr val="bg1"/>
                </a:solidFill>
              </a:rPr>
              <a:t>Intoduction</a:t>
            </a:r>
            <a:endParaRPr lang="en-US" sz="400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endParaRPr lang="en-US" sz="4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Integrates real-time weather, economic, and operational data.</a:t>
            </a:r>
            <a:endParaRPr lang="en-US" altLang="en-US" sz="3000">
              <a:solidFill>
                <a:schemeClr val="bg1"/>
              </a:solidFill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Analyzes risks using pretrained AI models. </a:t>
            </a:r>
            <a:endParaRPr lang="en-US" altLang="en-US" sz="3000">
              <a:solidFill>
                <a:schemeClr val="bg1"/>
              </a:solidFill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Explains risks conversationally via a chatbot.</a:t>
            </a:r>
            <a:endParaRPr lang="en-US" altLang="en-US" sz="300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en-US" sz="3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247650" y="204470"/>
            <a:ext cx="11694160" cy="62083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en-US" sz="4000">
                <a:solidFill>
                  <a:schemeClr val="bg1"/>
                </a:solidFill>
              </a:rPr>
              <a:t>How it works</a:t>
            </a:r>
            <a:endParaRPr lang="en-US" sz="4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500">
                <a:solidFill>
                  <a:schemeClr val="bg1"/>
                </a:solidFill>
              </a:rPr>
              <a:t>APIs are used to fetch real-time weather, economic, and news data.</a:t>
            </a: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500">
                <a:solidFill>
                  <a:schemeClr val="bg1"/>
                </a:solidFill>
              </a:rPr>
              <a:t>Weather Risks: Predefined thresholds and geospatial risk classifications.</a:t>
            </a: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500">
                <a:solidFill>
                  <a:schemeClr val="bg1"/>
                </a:solidFill>
              </a:rPr>
              <a:t>Economic Risks: Models like ARIMA or Prophet for forecasting economic trends.</a:t>
            </a: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500">
                <a:solidFill>
                  <a:schemeClr val="bg1"/>
                </a:solidFill>
              </a:rPr>
              <a:t>Operational Risks: Hugging Face models (e.g., RoBERTa) for sentiment analysis on news headlines.</a:t>
            </a:r>
            <a:endParaRPr lang="en-US" altLang="en-US" sz="25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500">
                <a:solidFill>
                  <a:schemeClr val="bg1"/>
                </a:solidFill>
              </a:rPr>
              <a:t>Integration with DialoGPT</a:t>
            </a:r>
            <a:endParaRPr lang="en-US" altLang="en-US" sz="25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ext Box 5"/>
          <p:cNvSpPr txBox="1"/>
          <p:nvPr/>
        </p:nvSpPr>
        <p:spPr>
          <a:xfrm>
            <a:off x="247650" y="204470"/>
            <a:ext cx="11694160" cy="5862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en-US" altLang="en-US" sz="4000">
                <a:solidFill>
                  <a:schemeClr val="bg1"/>
                </a:solidFill>
              </a:rPr>
              <a:t>RiskGPT's Impact on supply chain</a:t>
            </a:r>
            <a:endParaRPr lang="en-US" sz="4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Early identification of risks enables timely action.</a:t>
            </a: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Reduces financial losses from unexpected delays or disruptions.</a:t>
            </a: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Automates monitoring of complex data streams.</a:t>
            </a: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en-US" sz="3000">
              <a:solidFill>
                <a:schemeClr val="bg1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3000">
                <a:solidFill>
                  <a:schemeClr val="bg1"/>
                </a:solidFill>
              </a:rPr>
              <a:t>A conversational interface removes technical barriers for end-users.</a:t>
            </a:r>
            <a:endParaRPr lang="en-US" altLang="en-US" sz="30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7" name="组合 16"/>
          <p:cNvGrpSpPr/>
          <p:nvPr/>
        </p:nvGrpSpPr>
        <p:grpSpPr>
          <a:xfrm>
            <a:off x="504190" y="6452235"/>
            <a:ext cx="617220" cy="146050"/>
            <a:chOff x="6551" y="8832"/>
            <a:chExt cx="1035" cy="312"/>
          </a:xfrm>
          <a:gradFill>
            <a:gsLst>
              <a:gs pos="0">
                <a:srgbClr val="9F2FFE">
                  <a:alpha val="0"/>
                </a:srgbClr>
              </a:gs>
              <a:gs pos="100000">
                <a:srgbClr val="9F2FFE"/>
              </a:gs>
            </a:gsLst>
            <a:lin ang="0" scaled="0"/>
          </a:gradFill>
        </p:grpSpPr>
        <p:sp>
          <p:nvSpPr>
            <p:cNvPr id="10" name="平行四边形 9"/>
            <p:cNvSpPr/>
            <p:nvPr/>
          </p:nvSpPr>
          <p:spPr>
            <a:xfrm>
              <a:off x="6551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平行四边形 13"/>
            <p:cNvSpPr/>
            <p:nvPr>
              <p:custDataLst>
                <p:tags r:id="rId1"/>
              </p:custDataLst>
            </p:nvPr>
          </p:nvSpPr>
          <p:spPr>
            <a:xfrm>
              <a:off x="6810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平行四边形 14"/>
            <p:cNvSpPr/>
            <p:nvPr>
              <p:custDataLst>
                <p:tags r:id="rId2"/>
              </p:custDataLst>
            </p:nvPr>
          </p:nvSpPr>
          <p:spPr>
            <a:xfrm>
              <a:off x="7069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平行四边形 15"/>
            <p:cNvSpPr/>
            <p:nvPr>
              <p:custDataLst>
                <p:tags r:id="rId3"/>
              </p:custDataLst>
            </p:nvPr>
          </p:nvSpPr>
          <p:spPr>
            <a:xfrm>
              <a:off x="7328" y="8832"/>
              <a:ext cx="259" cy="312"/>
            </a:xfrm>
            <a:prstGeom prst="parallelogram">
              <a:avLst>
                <a:gd name="adj" fmla="val 38223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cxnSp>
        <p:nvCxnSpPr>
          <p:cNvPr id="18" name="直接连接符 17"/>
          <p:cNvCxnSpPr/>
          <p:nvPr/>
        </p:nvCxnSpPr>
        <p:spPr>
          <a:xfrm>
            <a:off x="1928495" y="6544310"/>
            <a:ext cx="8953500" cy="0"/>
          </a:xfrm>
          <a:prstGeom prst="line">
            <a:avLst/>
          </a:prstGeom>
          <a:ln>
            <a:gradFill>
              <a:gsLst>
                <a:gs pos="0">
                  <a:srgbClr val="9F2FFE"/>
                </a:gs>
                <a:gs pos="100000">
                  <a:srgbClr val="9F2FFE">
                    <a:alpha val="29000"/>
                  </a:srgbClr>
                </a:gs>
              </a:gsLst>
              <a:lin ang="108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>
            <p:custDataLst>
              <p:tags r:id="rId4"/>
            </p:custDataLst>
          </p:nvPr>
        </p:nvSpPr>
        <p:spPr>
          <a:xfrm>
            <a:off x="750570" y="2642870"/>
            <a:ext cx="5421630" cy="152146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noAutofit/>
          </a:bodyPr>
          <a:p>
            <a:pPr lvl="0" algn="ctr">
              <a:lnSpc>
                <a:spcPct val="80000"/>
              </a:lnSpc>
              <a:buClrTx/>
              <a:buSzTx/>
              <a:buFontTx/>
            </a:pPr>
            <a:r>
              <a:rPr lang="en-US" altLang="zh-CN" sz="8800" cap="all">
                <a:ln>
                  <a:gradFill>
                    <a:gsLst>
                      <a:gs pos="0">
                        <a:srgbClr val="9F2FFE">
                          <a:alpha val="0"/>
                        </a:srgbClr>
                      </a:gs>
                      <a:gs pos="100000">
                        <a:srgbClr val="9F2FFE"/>
                      </a:gs>
                    </a:gsLst>
                    <a:lin ang="16200000" scaled="1"/>
                  </a:gradFill>
                </a:ln>
                <a:noFill/>
                <a:uFillTx/>
                <a:latin typeface="Hubot-Sans Black" charset="0"/>
                <a:cs typeface="Hubot-Sans Black" charset="0"/>
                <a:sym typeface="+mn-ea"/>
              </a:rPr>
              <a:t>THANKS</a:t>
            </a:r>
            <a:endParaRPr lang="en-US" altLang="zh-CN" sz="8800" cap="all">
              <a:ln>
                <a:gradFill>
                  <a:gsLst>
                    <a:gs pos="0">
                      <a:srgbClr val="9F2FFE">
                        <a:alpha val="0"/>
                      </a:srgbClr>
                    </a:gs>
                    <a:gs pos="100000">
                      <a:srgbClr val="9F2FFE"/>
                    </a:gs>
                  </a:gsLst>
                  <a:lin ang="16200000" scaled="1"/>
                </a:gradFill>
              </a:ln>
              <a:noFill/>
              <a:uFillTx/>
              <a:latin typeface="Hubot-Sans Black" charset="0"/>
              <a:cs typeface="Hubot-Sans Black" charset="0"/>
              <a:sym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5830" y="2755900"/>
            <a:ext cx="5318125" cy="109918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lvl="0" algn="l">
              <a:lnSpc>
                <a:spcPct val="80000"/>
              </a:lnSpc>
              <a:buClrTx/>
              <a:buSzTx/>
              <a:buFontTx/>
            </a:pPr>
            <a:r>
              <a:rPr lang="en-US" altLang="zh-CN" sz="8800" cap="all">
                <a:gradFill>
                  <a:gsLst>
                    <a:gs pos="13000">
                      <a:srgbClr val="9A23FF"/>
                    </a:gs>
                    <a:gs pos="78000">
                      <a:schemeClr val="bg1"/>
                    </a:gs>
                  </a:gsLst>
                  <a:lin ang="16200000" scaled="0"/>
                </a:gradFill>
                <a:uFillTx/>
                <a:latin typeface="Hubot-Sans Black" charset="0"/>
                <a:cs typeface="Hubot-Sans Black" charset="0"/>
                <a:sym typeface="+mn-ea"/>
              </a:rPr>
              <a:t>THANKS</a:t>
            </a:r>
            <a:endParaRPr lang="en-US" altLang="zh-CN" sz="8800" cap="all">
              <a:gradFill>
                <a:gsLst>
                  <a:gs pos="13000">
                    <a:srgbClr val="9A23FF"/>
                  </a:gs>
                  <a:gs pos="78000">
                    <a:schemeClr val="bg1"/>
                  </a:gs>
                </a:gsLst>
                <a:lin ang="16200000" scaled="0"/>
              </a:gradFill>
              <a:uFillTx/>
              <a:latin typeface="Hubot-Sans Black" charset="0"/>
              <a:cs typeface="Hubot-Sans Black" charset="0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COMMONDATA" val="eyJoZGlkIjoiMGM3ZDNiNjQ5MjMwNGE4NGUzZGUzN2M4NzZkODkzZjgifQ=="/>
  <p:tag name="KSO_WPP_MARK_KEY" val="a016c49f-ca5a-4b78-a842-e6925e0e28a2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876</Words>
  <Application>WPS Presentation</Application>
  <PresentationFormat>宽屏</PresentationFormat>
  <Paragraphs>38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Arial</vt:lpstr>
      <vt:lpstr>SimSun</vt:lpstr>
      <vt:lpstr>Wingdings</vt:lpstr>
      <vt:lpstr>Hubot-Sans Black</vt:lpstr>
      <vt:lpstr>Hubot-Sans Light</vt:lpstr>
      <vt:lpstr>HarmonyOS Sans Black</vt:lpstr>
      <vt:lpstr>Calibri</vt:lpstr>
      <vt:lpstr>Microsoft YaHei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Mohsin Arif</cp:lastModifiedBy>
  <cp:revision>129</cp:revision>
  <dcterms:created xsi:type="dcterms:W3CDTF">2023-05-04T13:48:00Z</dcterms:created>
  <dcterms:modified xsi:type="dcterms:W3CDTF">2024-11-17T00:03:47Z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908E941052194723A82A396C3A7CBAD8_11</vt:lpwstr>
  </property>
  <property fmtid="{D5CDD505-2E9C-101B-9397-08002B2CF9AE}" pid="3" name="KSOProductBuildVer">
    <vt:lpwstr>1033-12.2.0.18911</vt:lpwstr>
  </property>
</Properties>
</file>

<file path=docProps/thumbnail.jpeg>
</file>